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4"/>
  </p:sldMasterIdLst>
  <p:notesMasterIdLst>
    <p:notesMasterId r:id="rId6"/>
  </p:notesMasterIdLst>
  <p:sldIdLst>
    <p:sldId id="256" r:id="rId5"/>
  </p:sldIdLst>
  <p:sldSz cx="21383625" cy="30275213"/>
  <p:notesSz cx="6858000" cy="9144000"/>
  <p:embeddedFontLst>
    <p:embeddedFont>
      <p:font typeface="Calibri Light" pitchFamily="34" charset="0"/>
      <p:regular r:id="rId7"/>
      <p:italic r:id="rId8"/>
    </p:embeddedFont>
    <p:embeddedFont>
      <p:font typeface="Calibri" pitchFamily="34" charset="0"/>
      <p:regular r:id="rId9"/>
      <p:bold r:id="rId10"/>
      <p:italic r:id="rId11"/>
      <p:boldItalic r:id="rId12"/>
    </p:embeddedFont>
    <p:embeddedFont>
      <p:font typeface="Ubuntu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9534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0387" autoAdjust="0"/>
  </p:normalViewPr>
  <p:slideViewPr>
    <p:cSldViewPr snapToGrid="0">
      <p:cViewPr>
        <p:scale>
          <a:sx n="25" d="100"/>
          <a:sy n="25" d="100"/>
        </p:scale>
        <p:origin x="-1878" y="1062"/>
      </p:cViewPr>
      <p:guideLst>
        <p:guide orient="horz" pos="9534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69323-243F-42B0-91C5-0AD1ECF47D01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4F398-F8F5-4868-BE6B-81C66B95410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567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1pPr>
    <a:lvl2pPr marL="1293942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2pPr>
    <a:lvl3pPr marL="2587885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3pPr>
    <a:lvl4pPr marL="3881824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4pPr>
    <a:lvl5pPr marL="5175770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5pPr>
    <a:lvl6pPr marL="6469709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6pPr>
    <a:lvl7pPr marL="7763652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7pPr>
    <a:lvl8pPr marL="9057594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8pPr>
    <a:lvl9pPr marL="10351536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fonts are embedded in the PPT slide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You can change the font sizes</a:t>
            </a:r>
            <a:r>
              <a:rPr lang="en-US" baseline="0" dirty="0"/>
              <a:t> to get a desirable fit </a:t>
            </a:r>
          </a:p>
          <a:p>
            <a:pPr marL="228600" marR="0" lvl="0" indent="-228600" algn="l" defTabSz="2587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The smallest font size used should be 26 for main</a:t>
            </a:r>
            <a:r>
              <a:rPr lang="en-US" baseline="0" dirty="0"/>
              <a:t> content, 22 for captions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To change the photo, right click &gt; Change Picture…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When adding more photos, duplicate the current photo to achieve a consistent style</a:t>
            </a:r>
          </a:p>
          <a:p>
            <a:pPr marL="228600" indent="-22860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4F398-F8F5-4868-BE6B-81C66B954108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1204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717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933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8229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494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6296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4211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871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132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683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08223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369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30620-8B39-4499-A3A2-AF427CE3BB1F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823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5157" y="3684477"/>
            <a:ext cx="13423822" cy="165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Ubuntu" panose="020B0504030602030204" pitchFamily="34" charset="0"/>
              </a:rPr>
              <a:t>BERT </a:t>
            </a:r>
            <a:r>
              <a:rPr lang="en-US" sz="100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Summarizer</a:t>
            </a:r>
            <a:endParaRPr lang="en-SG" sz="10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1064241" y="7440436"/>
            <a:ext cx="19255142" cy="21756672"/>
          </a:xfrm>
          <a:prstGeom prst="round2DiagRect">
            <a:avLst>
              <a:gd name="adj1" fmla="val 511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412"/>
          </a:p>
        </p:txBody>
      </p:sp>
      <p:sp>
        <p:nvSpPr>
          <p:cNvPr id="7" name="TextBox 6"/>
          <p:cNvSpPr txBox="1"/>
          <p:nvPr/>
        </p:nvSpPr>
        <p:spPr>
          <a:xfrm>
            <a:off x="835152" y="5512716"/>
            <a:ext cx="14228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Ubuntu" panose="020B0504030602030204" pitchFamily="34" charset="0"/>
              </a:rPr>
              <a:t>Extractive </a:t>
            </a:r>
            <a:r>
              <a:rPr lang="en-US" sz="4000" dirty="0" smtClean="0">
                <a:solidFill>
                  <a:schemeClr val="bg1"/>
                </a:solidFill>
                <a:latin typeface="Ubuntu" panose="020B0504030602030204" pitchFamily="34" charset="0"/>
              </a:rPr>
              <a:t>Summarizer </a:t>
            </a:r>
            <a:r>
              <a:rPr lang="en-US" sz="4000" dirty="0">
                <a:solidFill>
                  <a:schemeClr val="bg1"/>
                </a:solidFill>
                <a:latin typeface="Ubuntu" panose="020B0504030602030204" pitchFamily="34" charset="0"/>
              </a:rPr>
              <a:t>Using BERT/Transformer Model</a:t>
            </a:r>
            <a:endParaRPr lang="en-SG" sz="4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7148" y="7862038"/>
            <a:ext cx="1787345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Ubuntu" panose="020B0504030602030204" pitchFamily="34" charset="0"/>
              </a:rPr>
              <a:t>Project Description &amp; Benefits</a:t>
            </a:r>
            <a:endParaRPr lang="en-SG" sz="4000" b="1" dirty="0">
              <a:solidFill>
                <a:srgbClr val="FF6600"/>
              </a:solidFill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24342" y="8726686"/>
            <a:ext cx="8853829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3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 reader may want to save time by reading only key points in an article, rather than the whole text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By summarizing the text, </a:t>
            </a:r>
            <a:r>
              <a:rPr lang="en-SG" sz="3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an unskilled 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reader can quickly determine the gist of the documents </a:t>
            </a:r>
            <a:r>
              <a:rPr lang="en-SG" sz="3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without reading everything.</a:t>
            </a:r>
            <a:endParaRPr lang="en-SG" sz="3100" dirty="0" smtClean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n-SG" sz="3100" dirty="0" smtClean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n-SG" sz="3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We created an annotation tool to accentuate key points (extractive summarizer) in a text corpus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</a:t>
            </a:r>
            <a:endParaRPr lang="en-SG" sz="3100" dirty="0" smtClean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n-SG" sz="31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n-SG" sz="3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The summarisation technique is powered by a Bidirectional Encoder Representations from Transformers (BERT) model. </a:t>
            </a:r>
          </a:p>
          <a:p>
            <a:pPr algn="just"/>
            <a:endParaRPr lang="en-SG" sz="3100" b="1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24342" y="15411598"/>
            <a:ext cx="1787345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Ubuntu" panose="020B0504030602030204" pitchFamily="34" charset="0"/>
              </a:rPr>
              <a:t>Solution</a:t>
            </a:r>
            <a:endParaRPr lang="en-SG" sz="4000" b="1" dirty="0">
              <a:solidFill>
                <a:srgbClr val="FF6600"/>
              </a:solidFill>
              <a:latin typeface="Ubuntu" panose="020B0504030602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69545" y="16173730"/>
            <a:ext cx="17522940" cy="820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3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To create an extractive summarizer 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using BERT transformer model</a:t>
            </a:r>
            <a:r>
              <a:rPr lang="en-SG" sz="3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</a:t>
            </a:r>
          </a:p>
          <a:p>
            <a:pPr algn="just"/>
            <a:endParaRPr lang="en-SG" sz="31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marL="571500" indent="-571500" algn="just">
              <a:buAutoNum type="romanLcParenR"/>
            </a:pPr>
            <a:r>
              <a:rPr lang="en-SG" sz="3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The 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main entry to the application is via a webpage where user enters a URL as an input.  This BERT model </a:t>
            </a:r>
            <a:r>
              <a:rPr lang="en-SG" sz="3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summariser 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aims to extract key feature sentences of the main corpus. </a:t>
            </a:r>
            <a:endParaRPr lang="en-SG" sz="3100" dirty="0" smtClean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marL="571500" indent="-571500" algn="just">
              <a:buAutoNum type="romanLcParenR"/>
            </a:pPr>
            <a:endParaRPr lang="en-SG" sz="3100" dirty="0" smtClean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marL="571500" indent="-571500" algn="just">
              <a:buAutoNum type="romanLcParenR"/>
            </a:pPr>
            <a:r>
              <a:rPr lang="en-SG" sz="3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These 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extracted features will then be presented as an annotated form, together with the main corpus as an output document. </a:t>
            </a:r>
            <a:endParaRPr lang="en-SG" sz="3100" dirty="0" smtClean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marL="571500" indent="-571500" algn="just">
              <a:buAutoNum type="romanLcParenR"/>
            </a:pPr>
            <a:endParaRPr lang="en-SG" sz="31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marL="571500" indent="-571500" algn="just">
              <a:buAutoNum type="romanLcParenR"/>
            </a:pPr>
            <a:r>
              <a:rPr lang="en-SG" sz="3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Using 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 client-server model, the web application provides seamless transition between server (Flask), user interface (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Streamlit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) and the underlying Python code.  The software is developed using open-source software, libraries and/or </a:t>
            </a:r>
            <a:r>
              <a:rPr lang="en-SG" sz="3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modules.</a:t>
            </a:r>
          </a:p>
          <a:p>
            <a:pPr marL="571500" indent="-571500" algn="just">
              <a:buAutoNum type="romanLcParenR"/>
            </a:pPr>
            <a:endParaRPr lang="en-SG" sz="3100" dirty="0" smtClean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marL="571500" indent="-571500" algn="just">
              <a:buAutoNum type="romanLcParenR"/>
            </a:pPr>
            <a:r>
              <a:rPr lang="en-SG" sz="3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For 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evaluation, we will be using the ROUGE (Recall-Oriented Understudy for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Gisting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Evaluation) scoring system which is optimised to calculate distances/similarities between summarised articles. By using ROUGE and comparing between BERT generated summaries against human generated summaries, we calculate the similarity between the </a:t>
            </a:r>
            <a:r>
              <a:rPr lang="en-SG" sz="3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summaries 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and recommend ways to further improve the results. </a:t>
            </a:r>
            <a:endParaRPr lang="en-SG" sz="31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231075" y="13981920"/>
            <a:ext cx="8264245" cy="696370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Ubuntu" panose="020B0504030602030204" pitchFamily="34" charset="0"/>
              </a:rPr>
              <a:t>Extractive </a:t>
            </a:r>
            <a:r>
              <a:rPr lang="en-US" sz="2200" dirty="0" smtClean="0">
                <a:latin typeface="Ubuntu" panose="020B0504030602030204" pitchFamily="34" charset="0"/>
              </a:rPr>
              <a:t>Summarizer </a:t>
            </a:r>
            <a:r>
              <a:rPr lang="en-US" sz="2200" dirty="0">
                <a:latin typeface="Ubuntu" panose="020B0504030602030204" pitchFamily="34" charset="0"/>
              </a:rPr>
              <a:t>using BERT transformer model</a:t>
            </a:r>
            <a:endParaRPr lang="en-SG" sz="2200" dirty="0">
              <a:latin typeface="Ubuntu" panose="020B05040306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45249" y="24539771"/>
            <a:ext cx="1787345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Ubuntu" panose="020B0504030602030204" pitchFamily="34" charset="0"/>
              </a:rPr>
              <a:t>Industry Partner</a:t>
            </a:r>
            <a:endParaRPr lang="en-SG" sz="4000" b="1" dirty="0">
              <a:solidFill>
                <a:srgbClr val="FF6600"/>
              </a:solidFill>
              <a:latin typeface="Ubuntu" panose="020B05040306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5273" y="24732275"/>
            <a:ext cx="1390845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SG" sz="31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Nvidia Singapore Development Pte Ltd</a:t>
            </a:r>
            <a:r>
              <a:rPr lang="en-SG" sz="3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</a:t>
            </a:r>
          </a:p>
          <a:p>
            <a:pPr algn="just"/>
            <a:endParaRPr lang="en-SG" sz="31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SG" sz="3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Industry leader in GPU, AI computing and Deep learning solutions</a:t>
            </a:r>
            <a:endParaRPr lang="en-SG" sz="31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9328" y="24305203"/>
            <a:ext cx="3050757" cy="2266275"/>
          </a:xfrm>
          <a:prstGeom prst="rect">
            <a:avLst/>
          </a:prstGeom>
        </p:spPr>
      </p:pic>
      <p:sp>
        <p:nvSpPr>
          <p:cNvPr id="3" name="Round Diagonal Corner Rectangle 2"/>
          <p:cNvSpPr/>
          <p:nvPr/>
        </p:nvSpPr>
        <p:spPr>
          <a:xfrm>
            <a:off x="1953079" y="26818431"/>
            <a:ext cx="18329756" cy="1920273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Project Members</a:t>
            </a:r>
          </a:p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Eugin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Lee,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Yu </a:t>
            </a: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Jun (Eugin.lee1@gmail.com)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Koay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Seng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US" sz="2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Tian</a:t>
            </a: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(Koayst@gmail.com)</a:t>
            </a:r>
            <a:endParaRPr lang="en-SG" sz="26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72B8540-8A5A-4123-9D0E-838C1F78D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8272" y="8487569"/>
            <a:ext cx="8257048" cy="549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9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5CCB6939C6E14EBAB111EFBC07997B" ma:contentTypeVersion="8" ma:contentTypeDescription="Create a new document." ma:contentTypeScope="" ma:versionID="ad32761338c5f7a45d71d9e136a7be40">
  <xsd:schema xmlns:xsd="http://www.w3.org/2001/XMLSchema" xmlns:xs="http://www.w3.org/2001/XMLSchema" xmlns:p="http://schemas.microsoft.com/office/2006/metadata/properties" xmlns:ns2="955bf21b-9ed3-4e3a-ad2d-db4089e32ccc" targetNamespace="http://schemas.microsoft.com/office/2006/metadata/properties" ma:root="true" ma:fieldsID="1a25c4aff740c136b1871bcfc5600ce1" ns2:_="">
    <xsd:import namespace="955bf21b-9ed3-4e3a-ad2d-db4089e32c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5bf21b-9ed3-4e3a-ad2d-db4089e32c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53E5B44-1096-4F4D-B762-F463B28A2B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5bf21b-9ed3-4e3a-ad2d-db4089e32c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7B4817-0130-4279-AE48-F09E03BD046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E31D42-B373-4D74-ACD3-26557D32803B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955bf21b-9ed3-4e3a-ad2d-db4089e32ccc"/>
    <ds:schemaRef ds:uri="http://purl.org/dc/elements/1.1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</TotalTime>
  <Words>356</Words>
  <Application>Microsoft Office PowerPoint</Application>
  <PresentationFormat>Custom</PresentationFormat>
  <Paragraphs>33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 Light</vt:lpstr>
      <vt:lpstr>Calibri</vt:lpstr>
      <vt:lpstr>Ubuntu</vt:lpstr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Azhar Kamar</dc:creator>
  <cp:lastModifiedBy>User</cp:lastModifiedBy>
  <cp:revision>40</cp:revision>
  <dcterms:created xsi:type="dcterms:W3CDTF">2020-03-02T07:22:17Z</dcterms:created>
  <dcterms:modified xsi:type="dcterms:W3CDTF">2020-04-02T06:27:29Z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0x010100BA5CCB6939C6E14EBAB111EFBC07997B</vt:lpwstr>
  </property>
</Properties>
</file>